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5110E-39BC-43FE-8CB9-18CC4387E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A2B9A-556F-4E5D-9BC3-7A16F4155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79295D-4681-474C-B6AF-10E3F5CD2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CBF-97F6-4611-A5CF-A488D5C680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46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EA33D-AB7E-41F3-A902-E118C9439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7BD18C-61B8-4A24-BAD8-9B4E89469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08B8B-FD01-457B-BDA3-23D6513B5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48F-6407-4B4B-B7F4-4FD18C8992A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01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E5C7DE-17D3-426F-AEE8-7A22ABC4E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7085C3-602B-4AA7-9EAA-6EC42381A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846CD-7244-4167-BBE8-1F228C748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5E35-D457-46C0-8382-67936A919B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043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9A8E0-A501-47F9-ABCB-FC5D3478E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3D1627-89BD-45E4-B5C9-75DFFF6B8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850FF-65D5-443B-A284-99EBF9632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7820-DB27-4379-8390-4D2DACD02B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4501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7BA09-0D17-416A-AA56-9C5332C48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EE628A-44CA-45E2-9A9F-1F2D484EB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C6B14B-6E1D-4EE2-B6B3-22DB5BF9F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169C-EC86-4465-9606-0CF3BEEEAAF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33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9EBAC5-7CC7-419A-8EA0-5DA551358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FE6ED-7C75-4D19-B115-EBF1C2BF0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9F94C-D6F2-463D-A883-EF19DD640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5EA8-3A33-4ABB-8AA8-B9D2202BF8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9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ADD96-D275-4D85-A10F-1B2A1C8A3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EBC51-BA77-4727-8F59-7EF703ADD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D31E7-77E9-49E4-B7D4-0A0D18AF0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4160-7F46-4B03-92CB-6558BF8107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018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75911D-AB96-4939-82C9-FDDB4A8FD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3AD701-CD37-4E4F-B5DE-2ECE2269F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3A5325-4647-433F-A68E-C91176E28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1BB1-8213-42C9-ABF0-E7A15166A6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849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B3A620-79DB-4B7B-85ED-4C64514DE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304DE0-66FF-48B3-81CF-F86D76561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877D24-DB55-49F9-B624-5F91F9E76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7C2D-851A-4E4B-AB8D-C59F87F8E0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46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89C440-F5B9-4A20-8AC1-83729D358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5216CB-FDCC-4F95-A4A7-C06F74DA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8CB12D-576C-465E-A09D-ACBBE13E6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E4E41-7C61-4AF5-B719-C5979162D1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29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E80D5-BE8C-49B9-9222-46215F524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BFDA4-2E41-4865-8289-84144DC27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1FBF7-D9C8-4FE5-8108-379765F8E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1E5A-F955-410D-9A2F-DF22921AC5D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609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476CE-5EF7-454B-B90F-A439F5A72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11853-81E4-41F2-AC32-6DB989301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C91E6-9519-4D7D-868F-02EA990DE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CFE1-049E-4B33-8526-C6BE6C49B45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114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33E725-D3F6-4C61-95B7-3A4EBF0D6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9DADF1-AA92-4D16-A0F0-2782EB1C4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B62000-0313-402A-8766-B941CF91C0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4AB188-C39E-4B7D-BB08-7A2D517DE7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CB5C1B-340F-430D-B552-F35EAEE0A2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426AABC-7339-4519-8F44-089E7342E8F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47FFF1C-A0EE-422C-A156-9824D2AA61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nl-NL" altLang="nl-NL" sz="4400"/>
              <a:t>De WION in de praktijk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891E56B-094C-4B1F-8F13-B5AB61618E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nl-NL" altLang="nl-NL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9513948-9A12-4AFC-89C9-A67D99EE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1 juli 2008: WION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B32C753-860E-43F8-ADA5-477701EA4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400" i="1"/>
              <a:t>Wat staat er in de wet?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Graafmelding verplicht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Alle netbeheerders verplicht aansluiten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‘Zorgvuldig opdracht geven en zorgvuldig graven’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Netbeheerder moet tijdig actuele en juiste informatie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400"/>
              <a:t>verstrekken (1 meter links en rechts nauwkeurig)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Verplicht melden afwijkende ligging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Melden ‘weesleidingen’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Kadaster neemt dienst KLIC over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/>
              <a:t>Klic-online wordt het loket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A2092D4-85B9-42EF-B728-E9631ED14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Bijzonderheden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526C537-4075-490D-BEBD-D2D0B643F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Huisaansluitingen vallen buiten de WION</a:t>
            </a:r>
          </a:p>
          <a:p>
            <a:pPr eaLnBrk="1" hangingPunct="1"/>
            <a:r>
              <a:rPr lang="nl-NL" altLang="nl-NL"/>
              <a:t>Geldigheidsduur graafmelding 20 werkdagen</a:t>
            </a:r>
          </a:p>
          <a:p>
            <a:pPr eaLnBrk="1" hangingPunct="1"/>
            <a:r>
              <a:rPr lang="nl-NL" altLang="nl-NL"/>
              <a:t>Op particulier terrein volstaat 1 malige</a:t>
            </a:r>
          </a:p>
          <a:p>
            <a:pPr eaLnBrk="1" hangingPunct="1">
              <a:buFontTx/>
              <a:buNone/>
            </a:pPr>
            <a:r>
              <a:rPr lang="nl-NL" altLang="nl-NL"/>
              <a:t>graafmelding (mits…)</a:t>
            </a:r>
          </a:p>
          <a:p>
            <a:pPr eaLnBrk="1" hangingPunct="1"/>
            <a:r>
              <a:rPr lang="nl-NL" altLang="nl-NL"/>
              <a:t>Uitzonderingsgebieden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8C011B-5744-4A1C-A857-7467FA0D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WION in 3 fasen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1EB6379-EABF-41B2-ADDD-22D6787D7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/>
              <a:t>Fase 1 – belangenregistratie netbeheerders (en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aanmelden grondroerders)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1 juli – 1 oktober 2008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Fase 2 – overgangsfase: graafmelding verplicht,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Kadaster is uitvoerende dienst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vanaf 1 oktober 2008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Fase 3 – elektronische fase 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uitwisselingssysteem Klic-online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(tweede helft 2009?)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7F4F9C8-FE8D-4386-8960-1B32972B7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betekent de WION…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113CB84-2E15-4274-8028-16F0F8126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800"/>
              <a:t>voor netbeheerders:</a:t>
            </a:r>
          </a:p>
          <a:p>
            <a:pPr eaLnBrk="1" hangingPunct="1"/>
            <a:r>
              <a:rPr lang="nl-NL" altLang="nl-NL" sz="2800"/>
              <a:t>Verplicht aansluiten bij Kadaster/Klic</a:t>
            </a:r>
          </a:p>
          <a:p>
            <a:pPr eaLnBrk="1" hangingPunct="1"/>
            <a:r>
              <a:rPr lang="nl-NL" altLang="nl-NL" sz="2800"/>
              <a:t>Tekeningen moeten correct zijn</a:t>
            </a:r>
          </a:p>
          <a:p>
            <a:pPr eaLnBrk="1" hangingPunct="1"/>
            <a:r>
              <a:rPr lang="nl-NL" altLang="nl-NL" sz="2800"/>
              <a:t>Afwijkende ligging corrigeren</a:t>
            </a:r>
          </a:p>
          <a:p>
            <a:pPr eaLnBrk="1" hangingPunct="1"/>
            <a:r>
              <a:rPr lang="nl-NL" altLang="nl-NL" sz="2800"/>
              <a:t>Verplicht melden aantal schades bij Kadaster</a:t>
            </a:r>
          </a:p>
          <a:p>
            <a:pPr eaLnBrk="1" hangingPunct="1"/>
            <a:r>
              <a:rPr lang="nl-NL" altLang="nl-NL" sz="2800"/>
              <a:t>Tekeningen vectoriseren (voor Klic-online)</a:t>
            </a:r>
          </a:p>
          <a:p>
            <a:pPr eaLnBrk="1" hangingPunct="1"/>
            <a:r>
              <a:rPr lang="nl-NL" altLang="nl-NL" sz="2800"/>
              <a:t>Tekeningen moeten voldoen aan IMKL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standaard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E292CA0-2F86-4CA9-97F6-DBD1D13AC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betekent de WION…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97E91A9-09AD-4C73-A551-6CFFCA181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/>
              <a:t>voor beheerders ondergrond (bv gemeenten)</a:t>
            </a:r>
          </a:p>
          <a:p>
            <a:pPr eaLnBrk="1" hangingPunct="1"/>
            <a:r>
              <a:rPr lang="nl-NL" altLang="nl-NL"/>
              <a:t>Indien kabel en leidingbeheerder: verplicht</a:t>
            </a:r>
          </a:p>
          <a:p>
            <a:pPr eaLnBrk="1" hangingPunct="1">
              <a:buFontTx/>
              <a:buNone/>
            </a:pPr>
            <a:r>
              <a:rPr lang="nl-NL" altLang="nl-NL"/>
              <a:t>aansluiten bij Kadaster/KLIC</a:t>
            </a:r>
          </a:p>
          <a:p>
            <a:pPr eaLnBrk="1" hangingPunct="1"/>
            <a:r>
              <a:rPr lang="nl-NL" altLang="nl-NL"/>
              <a:t>Verplicht tot registratie ‘weesleidingen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A934775-EED6-465A-AFF9-908ACA8D5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betekent de WION…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6959382-7FFA-4829-B586-1E86DE9C0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800"/>
              <a:t>voor grondroerders (hoveniers):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Vanaf 1 oktober 2008:</a:t>
            </a:r>
          </a:p>
          <a:p>
            <a:pPr eaLnBrk="1" hangingPunct="1"/>
            <a:r>
              <a:rPr lang="nl-NL" altLang="nl-NL" sz="2800"/>
              <a:t>Graafmelding verplicht</a:t>
            </a:r>
          </a:p>
          <a:p>
            <a:pPr eaLnBrk="1" hangingPunct="1"/>
            <a:r>
              <a:rPr lang="nl-NL" altLang="nl-NL" sz="2800"/>
              <a:t>Terugmelden afwijkende ligging / schade</a:t>
            </a:r>
          </a:p>
          <a:p>
            <a:pPr eaLnBrk="1" hangingPunct="1"/>
            <a:r>
              <a:rPr lang="nl-NL" altLang="nl-NL" sz="2800"/>
              <a:t>2 nieuwe diensten: oriëntatieverzoek en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calamiteitenmelding</a:t>
            </a:r>
          </a:p>
          <a:p>
            <a:pPr eaLnBrk="1" hangingPunct="1"/>
            <a:r>
              <a:rPr lang="nl-NL" altLang="nl-NL" sz="2800"/>
              <a:t>Betalen per graafmelding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Op termijn: Klic-online (en melden weesleidingen)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DA604B3-1788-47D0-950B-B5261D3B7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Voor allemaal…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E8E6DA-58CD-4FAB-BCA7-1627DA39A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800"/>
              <a:t>Zorgvuldig graven vergt een zorgvuldig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graafproces</a:t>
            </a:r>
          </a:p>
          <a:p>
            <a:pPr eaLnBrk="1" hangingPunct="1"/>
            <a:r>
              <a:rPr lang="nl-NL" altLang="nl-NL" sz="2800"/>
              <a:t>Alle partijen hebben verantwoordelijkheden: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opdrachtgevers, netbeheerders, aannemers,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uitvoerders</a:t>
            </a:r>
          </a:p>
          <a:p>
            <a:pPr eaLnBrk="1" hangingPunct="1"/>
            <a:r>
              <a:rPr lang="nl-NL" altLang="nl-NL" sz="2800"/>
              <a:t>Richtlijn zorgvuldig graafproces (CROW)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beschrijft deze verantwoordelijkheden en het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feitelijk zorgvuldig graven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0F8C9C-2D2A-42A7-9CE2-88DF5803D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Toezicht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64031EA-22B2-4166-AF85-9735B2416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Agentschap Telecom houdt toezicht op</a:t>
            </a:r>
          </a:p>
          <a:p>
            <a:pPr eaLnBrk="1" hangingPunct="1">
              <a:buFontTx/>
              <a:buNone/>
            </a:pPr>
            <a:r>
              <a:rPr lang="nl-NL" altLang="nl-NL"/>
              <a:t>uitvoering van de wet</a:t>
            </a:r>
          </a:p>
          <a:p>
            <a:pPr eaLnBrk="1" hangingPunct="1"/>
            <a:r>
              <a:rPr lang="nl-NL" altLang="nl-NL"/>
              <a:t>Door steekproeven, bij voorbeeld onverwacht bezoek en analyse schadecijfers</a:t>
            </a:r>
          </a:p>
          <a:p>
            <a:pPr eaLnBrk="1" hangingPunct="1"/>
            <a:r>
              <a:rPr lang="nl-NL" altLang="nl-NL"/>
              <a:t>Bekeuringen kunnen oplopen tot 450.000</a:t>
            </a:r>
          </a:p>
          <a:p>
            <a:pPr eaLnBrk="1" hangingPunct="1">
              <a:buFontTx/>
              <a:buNone/>
            </a:pPr>
            <a:r>
              <a:rPr lang="nl-NL" altLang="nl-NL"/>
              <a:t>euro per gebeurtenis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C38B86E6-ACB4-4AF2-A43A-007229068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Een graafmelding via Klic-online</a:t>
            </a: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87920883-7790-4734-9DB1-B2DA20FA5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Aanmelden bij Kadaster</a:t>
            </a:r>
          </a:p>
          <a:p>
            <a:pPr eaLnBrk="1" hangingPunct="1"/>
            <a:r>
              <a:rPr lang="nl-NL" altLang="nl-NL"/>
              <a:t>U ontvangt een klantnummer per brief…</a:t>
            </a:r>
          </a:p>
          <a:p>
            <a:pPr eaLnBrk="1" hangingPunct="1"/>
            <a:r>
              <a:rPr lang="nl-NL" altLang="nl-NL"/>
              <a:t>En een inlogcode per mail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3342D1-49E9-49E6-BDEA-1B8FAD63C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ontvangt u via Klic-online?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8D7CC5-1D2E-43A1-8596-A6902FDC9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Informatie per thema (soort kabel of leiding)</a:t>
            </a:r>
          </a:p>
          <a:p>
            <a:pPr eaLnBrk="1" hangingPunct="1"/>
            <a:r>
              <a:rPr lang="nl-NL" altLang="nl-NL"/>
              <a:t>Png en pdf</a:t>
            </a:r>
          </a:p>
          <a:p>
            <a:pPr eaLnBrk="1" hangingPunct="1"/>
            <a:r>
              <a:rPr lang="nl-NL" altLang="nl-NL"/>
              <a:t>Op GBKN ondergrond</a:t>
            </a:r>
          </a:p>
          <a:p>
            <a:pPr eaLnBrk="1" hangingPunct="1"/>
            <a:r>
              <a:rPr lang="nl-NL" altLang="nl-NL"/>
              <a:t>Stapelbaar of los te bekijken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586396-2106-423D-BA26-529E1D0A7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779571-58AB-4702-9C12-499BC03C7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• De situatie in de ondergrond / graafschade</a:t>
            </a:r>
          </a:p>
          <a:p>
            <a:pPr eaLnBrk="1" hangingPunct="1"/>
            <a:r>
              <a:rPr lang="nl-NL" altLang="nl-NL"/>
              <a:t>• WION</a:t>
            </a:r>
          </a:p>
          <a:p>
            <a:pPr eaLnBrk="1" hangingPunct="1"/>
            <a:r>
              <a:rPr lang="nl-NL" altLang="nl-NL"/>
              <a:t>• Wat betekent de WION voor de graafketen</a:t>
            </a:r>
          </a:p>
          <a:p>
            <a:pPr eaLnBrk="1" hangingPunct="1"/>
            <a:r>
              <a:rPr lang="nl-NL" altLang="nl-NL"/>
              <a:t>• ‘Zorgvuldig graafproces’</a:t>
            </a:r>
          </a:p>
          <a:p>
            <a:pPr eaLnBrk="1" hangingPunct="1"/>
            <a:r>
              <a:rPr lang="nl-NL" altLang="nl-NL"/>
              <a:t>• Toezicht</a:t>
            </a:r>
          </a:p>
          <a:p>
            <a:pPr eaLnBrk="1" hangingPunct="1"/>
            <a:r>
              <a:rPr lang="nl-NL" altLang="nl-NL"/>
              <a:t>• De toekomst: Klic-online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6F4A2967-03BE-4587-8DA2-28056E5E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803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8D0259D-7335-4E85-97B4-F23E8C4A9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B039907-B32A-4C66-99F5-B6068C23E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/>
              <a:t>Informatie: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www.kadaster.nl/klic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www.klic.nl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Algemene informatie grondroerdersregeling / graafschade voorkomen: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www.verminderinggraafincidenten.ez.nl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www.graafschade-voorkomen.nl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www.agentschaptelecom.nl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www.crow.nl/zorgvuldiggraven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05265C36-EC51-43E5-9F6D-952F21586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7F43E9E-0964-4A4F-957A-72A6255B38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000"/>
              <a:t>Nederlandse bodem ligt vol kabels en leidingen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/>
              <a:t>Graafschade aan kabels en leidingen kan leiden tot: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/>
              <a:t>	1. Maatschappelijke schade (leveringsonderbreking)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/>
              <a:t>	2. Economische schade (40-75 miljoen euro per jaar?)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/>
              <a:t>	3. Milieuschade (uitstroom olie etc.)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/>
              <a:t>	4. Gevaar (voor de graver en zijn directe omgeving)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CA4140C-0BFA-40AA-8321-59A5979FD5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2650" y="2574925"/>
            <a:ext cx="3948113" cy="257651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7344E0ED-482E-4C6D-B806-D1955AF8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2913"/>
            <a:ext cx="50736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97D9FC66-E0D3-4A0A-B155-37B93891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8661400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E0621FF-8E04-4A2F-A16A-6045952B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830263"/>
            <a:ext cx="6919913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0F7FA1-6356-4848-B51C-068C39024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Oorzaken graafschade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B581A2B-22F4-4A05-BBE4-F4D0CA841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Gebrekkige informatie-uitwisseling (tekeningen niet juist, ontbrekende tekeningen, communicatiestoornissen)</a:t>
            </a:r>
          </a:p>
          <a:p>
            <a:pPr eaLnBrk="1" hangingPunct="1"/>
            <a:r>
              <a:rPr lang="nl-NL" altLang="nl-NL"/>
              <a:t>Onzorgvuldig graven</a:t>
            </a:r>
          </a:p>
          <a:p>
            <a:pPr eaLnBrk="1" hangingPunct="1"/>
            <a:r>
              <a:rPr lang="nl-NL" altLang="nl-NL"/>
              <a:t>Onzorgvuldig opdracht geven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E76A9B-6374-4A4B-84B6-163B754DF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 WION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C6B81B5-7C06-455A-AB87-5B74C5D11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Wet Informatie-uitwisseling Ondergrondse</a:t>
            </a:r>
          </a:p>
          <a:p>
            <a:pPr eaLnBrk="1" hangingPunct="1">
              <a:buFontTx/>
              <a:buNone/>
            </a:pPr>
            <a:r>
              <a:rPr lang="nl-NL" altLang="nl-NL"/>
              <a:t>Netten (WION of grondroerdersregeling)</a:t>
            </a:r>
          </a:p>
          <a:p>
            <a:pPr eaLnBrk="1" hangingPunct="1"/>
            <a:r>
              <a:rPr lang="nl-NL" altLang="nl-NL"/>
              <a:t>Waarom een wet?</a:t>
            </a:r>
          </a:p>
          <a:p>
            <a:pPr eaLnBrk="1" hangingPunct="1">
              <a:buFontTx/>
              <a:buNone/>
            </a:pPr>
            <a:r>
              <a:rPr lang="nl-NL" altLang="nl-NL"/>
              <a:t>Artikel in NRC – 2003</a:t>
            </a:r>
          </a:p>
          <a:p>
            <a:pPr eaLnBrk="1" hangingPunct="1">
              <a:buFontTx/>
              <a:buNone/>
            </a:pPr>
            <a:r>
              <a:rPr lang="nl-NL" altLang="nl-NL"/>
              <a:t>Kamervragen</a:t>
            </a:r>
          </a:p>
          <a:p>
            <a:pPr eaLnBrk="1" hangingPunct="1">
              <a:buFontTx/>
              <a:buNone/>
            </a:pPr>
            <a:r>
              <a:rPr lang="nl-NL" altLang="nl-NL"/>
              <a:t>Wetsvoorstel met doel: verminderen aantal</a:t>
            </a:r>
          </a:p>
          <a:p>
            <a:pPr eaLnBrk="1" hangingPunct="1">
              <a:buFontTx/>
              <a:buNone/>
            </a:pPr>
            <a:r>
              <a:rPr lang="nl-NL" altLang="nl-NL"/>
              <a:t>graafschades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5FF090BE-D56F-453A-A308-E6B806E8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33559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5">
            <a:extLst>
              <a:ext uri="{FF2B5EF4-FFF2-40B4-BE49-F238E27FC236}">
                <a16:creationId xmlns:a16="http://schemas.microsoft.com/office/drawing/2014/main" id="{ABCF05BC-A1A1-4717-BE25-27052B52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27019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47CDBA99-7CDC-4254-9402-75DAAA8F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27831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457</Words>
  <Application>Microsoft Office PowerPoint</Application>
  <PresentationFormat>Diavoorstelling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Standaardontwerp</vt:lpstr>
      <vt:lpstr>De WION in de praktijk</vt:lpstr>
      <vt:lpstr>PowerPoint-presentatie</vt:lpstr>
      <vt:lpstr>PowerPoint-presentatie</vt:lpstr>
      <vt:lpstr>PowerPoint-presentatie</vt:lpstr>
      <vt:lpstr>PowerPoint-presentatie</vt:lpstr>
      <vt:lpstr>PowerPoint-presentatie</vt:lpstr>
      <vt:lpstr>Oorzaken graafschade</vt:lpstr>
      <vt:lpstr>De WION</vt:lpstr>
      <vt:lpstr>PowerPoint-presentatie</vt:lpstr>
      <vt:lpstr>1 juli 2008: WION</vt:lpstr>
      <vt:lpstr>Bijzonderheden</vt:lpstr>
      <vt:lpstr>WION in 3 fasen</vt:lpstr>
      <vt:lpstr>Wat betekent de WION…</vt:lpstr>
      <vt:lpstr>Wat betekent de WION…</vt:lpstr>
      <vt:lpstr>Wat betekent de WION…</vt:lpstr>
      <vt:lpstr>Voor allemaal…</vt:lpstr>
      <vt:lpstr>Toezicht</vt:lpstr>
      <vt:lpstr>Een graafmelding via Klic-online</vt:lpstr>
      <vt:lpstr>Wat ontvangt u via Klic-online?</vt:lpstr>
      <vt:lpstr>PowerPoint-presentatie</vt:lpstr>
      <vt:lpstr>PowerPoint-presentatie</vt:lpstr>
    </vt:vector>
  </TitlesOfParts>
  <Company>kruijt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WION in de praktijk</dc:title>
  <dc:creator>kruijt</dc:creator>
  <cp:lastModifiedBy>Jan van der Wiele</cp:lastModifiedBy>
  <cp:revision>6</cp:revision>
  <dcterms:created xsi:type="dcterms:W3CDTF">2008-12-26T12:18:22Z</dcterms:created>
  <dcterms:modified xsi:type="dcterms:W3CDTF">2018-10-05T09:55:06Z</dcterms:modified>
</cp:coreProperties>
</file>